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918400" cy="38404800"/>
  <p:notesSz cx="7010400" cy="9296400"/>
  <p:defaultTextStyle>
    <a:defPPr>
      <a:defRPr lang="en-US"/>
    </a:defPPr>
    <a:lvl1pPr marL="0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1pPr>
    <a:lvl2pPr marL="1711757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2pPr>
    <a:lvl3pPr marL="342351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3pPr>
    <a:lvl4pPr marL="5135270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4pPr>
    <a:lvl5pPr marL="6847027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5pPr>
    <a:lvl6pPr marL="855878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6pPr>
    <a:lvl7pPr marL="10270541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7pPr>
    <a:lvl8pPr marL="11982298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8pPr>
    <a:lvl9pPr marL="1369405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147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807" autoAdjust="0"/>
    <p:restoredTop sz="94674"/>
  </p:normalViewPr>
  <p:slideViewPr>
    <p:cSldViewPr snapToGrid="0" snapToObjects="1">
      <p:cViewPr>
        <p:scale>
          <a:sx n="50" d="100"/>
          <a:sy n="50" d="100"/>
        </p:scale>
        <p:origin x="390" y="-6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285233"/>
            <a:ext cx="27980640" cy="1337056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171413"/>
            <a:ext cx="24688800" cy="927226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0547-2C0C-0848-9347-CC13CA34F6A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00D-04EF-3E4C-8125-DA7592C1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4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0547-2C0C-0848-9347-CC13CA34F6A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00D-04EF-3E4C-8125-DA7592C1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044700"/>
            <a:ext cx="7098030" cy="325462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044700"/>
            <a:ext cx="20882610" cy="325462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0547-2C0C-0848-9347-CC13CA34F6A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00D-04EF-3E4C-8125-DA7592C1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1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0547-2C0C-0848-9347-CC13CA34F6A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00D-04EF-3E4C-8125-DA7592C1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9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9574541"/>
            <a:ext cx="28392120" cy="1597532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5701001"/>
            <a:ext cx="28392120" cy="840104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0547-2C0C-0848-9347-CC13CA34F6A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00D-04EF-3E4C-8125-DA7592C1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6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0223500"/>
            <a:ext cx="13990320" cy="24367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0223500"/>
            <a:ext cx="13990320" cy="24367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0547-2C0C-0848-9347-CC13CA34F6A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00D-04EF-3E4C-8125-DA7592C1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0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044708"/>
            <a:ext cx="28392120" cy="74231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9414513"/>
            <a:ext cx="13926024" cy="461390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4028420"/>
            <a:ext cx="13926024" cy="2063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9414513"/>
            <a:ext cx="13994608" cy="461390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4028420"/>
            <a:ext cx="13994608" cy="2063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0547-2C0C-0848-9347-CC13CA34F6A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00D-04EF-3E4C-8125-DA7592C1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7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0547-2C0C-0848-9347-CC13CA34F6A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00D-04EF-3E4C-8125-DA7592C1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0547-2C0C-0848-9347-CC13CA34F6A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00D-04EF-3E4C-8125-DA7592C1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560320"/>
            <a:ext cx="10617041" cy="896112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5529588"/>
            <a:ext cx="16664940" cy="272923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1521440"/>
            <a:ext cx="10617041" cy="2134489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0547-2C0C-0848-9347-CC13CA34F6A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00D-04EF-3E4C-8125-DA7592C1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0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560320"/>
            <a:ext cx="10617041" cy="896112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5529588"/>
            <a:ext cx="16664940" cy="272923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1521440"/>
            <a:ext cx="10617041" cy="2134489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0547-2C0C-0848-9347-CC13CA34F6A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F00D-04EF-3E4C-8125-DA7592C1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1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044708"/>
            <a:ext cx="28392120" cy="742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0223500"/>
            <a:ext cx="28392120" cy="2436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35595568"/>
            <a:ext cx="74066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40547-2C0C-0848-9347-CC13CA34F6A2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35595568"/>
            <a:ext cx="1110996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35595568"/>
            <a:ext cx="7406640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3F00D-04EF-3E4C-8125-DA7592C16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9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522514" y="642258"/>
            <a:ext cx="31916915" cy="118291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65"/>
          <p:cNvSpPr>
            <a:spLocks noChangeArrowheads="1"/>
          </p:cNvSpPr>
          <p:nvPr/>
        </p:nvSpPr>
        <p:spPr bwMode="auto">
          <a:xfrm>
            <a:off x="522514" y="642258"/>
            <a:ext cx="31916913" cy="3539430"/>
          </a:xfrm>
          <a:prstGeom prst="rect">
            <a:avLst/>
          </a:prstGeom>
          <a:blipFill dpi="0" rotWithShape="1">
            <a:blip r:embed="rId2">
              <a:alphaModFix amt="66000"/>
            </a:blip>
            <a:srcRect/>
            <a:tile tx="0" ty="0" sx="100000" sy="100000" flip="none" algn="tl"/>
          </a:blipFill>
          <a:ln w="76200">
            <a:solidFill>
              <a:srgbClr val="004D32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457200" indent="-457200"/>
            <a:r>
              <a:rPr lang="en-US" sz="3200"/>
              <a:t> </a:t>
            </a:r>
          </a:p>
          <a:p>
            <a:pPr marL="457200" indent="-457200"/>
            <a:endParaRPr lang="en-US" sz="3200"/>
          </a:p>
          <a:p>
            <a:pPr marL="457200" indent="-457200"/>
            <a:endParaRPr lang="en-US" sz="3200"/>
          </a:p>
          <a:p>
            <a:pPr marL="457200" indent="-457200"/>
            <a:endParaRPr lang="en-US" sz="3200"/>
          </a:p>
          <a:p>
            <a:pPr marL="457200" indent="-457200"/>
            <a:endParaRPr lang="en-US" sz="3200"/>
          </a:p>
          <a:p>
            <a:pPr marL="457200" indent="-457200"/>
            <a:endParaRPr lang="en-US" sz="3200"/>
          </a:p>
          <a:p>
            <a:pPr marL="457200" indent="-457200"/>
            <a:endParaRPr lang="en-US" sz="320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4122" y="794658"/>
            <a:ext cx="31026068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BCI-Controlled Hands-Free Wheelchair with Obstacle Avoidance</a:t>
            </a:r>
          </a:p>
          <a:p>
            <a:pPr algn="ctr"/>
            <a:r>
              <a:rPr lang="en-US" sz="4000" dirty="0"/>
              <a:t>R. Mounir, R. Alqasemi Ph.D, R. Dubey Ph.D </a:t>
            </a:r>
          </a:p>
          <a:p>
            <a:pPr algn="ctr"/>
            <a:r>
              <a:rPr lang="en-US" sz="4000" i="1" dirty="0"/>
              <a:t>Department of Mechanical Engineering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313" y="4374472"/>
            <a:ext cx="10073551" cy="641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pperplate" charset="0"/>
                <a:ea typeface="Copperplate" charset="0"/>
                <a:cs typeface="Copperplate" charset="0"/>
              </a:rPr>
              <a:t>Introduction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62959" y="4374470"/>
            <a:ext cx="10516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pperplate" charset="0"/>
                <a:ea typeface="Copperplate" charset="0"/>
                <a:cs typeface="Copperplate" charset="0"/>
              </a:rPr>
              <a:t>System Design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41542" y="4391472"/>
            <a:ext cx="999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pperplate" charset="0"/>
                <a:ea typeface="Copperplate" charset="0"/>
                <a:cs typeface="Copperplate" charset="0"/>
              </a:rPr>
              <a:t>Graphical User Interface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314" y="5037802"/>
            <a:ext cx="10102198" cy="729430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Brain-Computer interfaces (BCI) are widely used in reading brain signals and converting them into real-world motion. However, the signals produced from the BCI are noisy and hard to analyze. This project looks specifically towards combining the BCI’s latest technology with ultrasonic sensors to provide a hands-free wheelchair that can efficiently navigate through crowded environments. The sensors provide </a:t>
            </a:r>
            <a:r>
              <a:rPr lang="en-US" sz="3600" dirty="0" smtClean="0"/>
              <a:t>safety </a:t>
            </a:r>
            <a:r>
              <a:rPr lang="en-US" sz="3600" dirty="0"/>
              <a:t>and obstacle avoidance features necessary for the BCI Navigation system to gain more confidence and operate the wheelchair at a relatively higher velocity than without the Ultrasonic Sensors (Mobility Assistance).</a:t>
            </a:r>
            <a:endParaRPr lang="en-US" sz="22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62959" y="5037803"/>
            <a:ext cx="10516489" cy="729430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ea typeface="Garamond" charset="0"/>
                <a:cs typeface="Garamond" charset="0"/>
              </a:rPr>
              <a:t>This project combines two separate tasks; controlling the target destination with </a:t>
            </a:r>
            <a:r>
              <a:rPr lang="en-US" sz="3600" dirty="0" smtClean="0">
                <a:ea typeface="Garamond" charset="0"/>
                <a:cs typeface="Garamond" charset="0"/>
              </a:rPr>
              <a:t>the BCI device, </a:t>
            </a:r>
            <a:r>
              <a:rPr lang="en-US" sz="3600" dirty="0">
                <a:ea typeface="Garamond" charset="0"/>
                <a:cs typeface="Garamond" charset="0"/>
              </a:rPr>
              <a:t>and autonomous navigation of the wheelchair to the BCI-controlled target while avoiding obstacles. A tablet is used to communicate with </a:t>
            </a:r>
            <a:r>
              <a:rPr lang="en-US" sz="3600" dirty="0" smtClean="0">
                <a:ea typeface="Garamond" charset="0"/>
                <a:cs typeface="Garamond" charset="0"/>
              </a:rPr>
              <a:t>the </a:t>
            </a:r>
            <a:r>
              <a:rPr lang="en-US" sz="3600" dirty="0" smtClean="0">
                <a:ea typeface="Garamond" charset="0"/>
                <a:cs typeface="Garamond" charset="0"/>
              </a:rPr>
              <a:t>Joystick</a:t>
            </a:r>
            <a:r>
              <a:rPr lang="en-US" sz="3600" dirty="0">
                <a:ea typeface="Garamond" charset="0"/>
                <a:cs typeface="Garamond" charset="0"/>
              </a:rPr>
              <a:t>, encoders and sensors modules through Bluetooth. The tablet </a:t>
            </a:r>
            <a:r>
              <a:rPr lang="en-US" sz="3600" dirty="0" smtClean="0">
                <a:ea typeface="Garamond" charset="0"/>
                <a:cs typeface="Garamond" charset="0"/>
              </a:rPr>
              <a:t>runs </a:t>
            </a:r>
            <a:r>
              <a:rPr lang="en-US" sz="3600" dirty="0">
                <a:ea typeface="Garamond" charset="0"/>
                <a:cs typeface="Garamond" charset="0"/>
              </a:rPr>
              <a:t>all the navigation </a:t>
            </a:r>
            <a:r>
              <a:rPr lang="en-US" sz="3600" dirty="0" smtClean="0">
                <a:ea typeface="Garamond" charset="0"/>
                <a:cs typeface="Garamond" charset="0"/>
              </a:rPr>
              <a:t>algorithms and displays the following:</a:t>
            </a:r>
            <a:endParaRPr lang="en-US" sz="3600" dirty="0">
              <a:ea typeface="Garamond" charset="0"/>
              <a:cs typeface="Garamon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ea typeface="Garamond" charset="0"/>
                <a:cs typeface="Garamond" charset="0"/>
              </a:rPr>
              <a:t>The Real time position and orientation of the wheelchair, obstacles and target.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ea typeface="Garamond" charset="0"/>
                <a:cs typeface="Garamond" charset="0"/>
              </a:rPr>
              <a:t>BCI command training and execution panel.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ea typeface="Garamond" charset="0"/>
                <a:cs typeface="Garamond" charset="0"/>
              </a:rPr>
              <a:t>Virtual Joystick, autonomous drive button and Gyroscope switch to navigate the </a:t>
            </a:r>
            <a:r>
              <a:rPr lang="en-US" sz="3600" dirty="0" smtClean="0">
                <a:ea typeface="Garamond" charset="0"/>
                <a:cs typeface="Garamond" charset="0"/>
              </a:rPr>
              <a:t>wheelchair </a:t>
            </a:r>
            <a:r>
              <a:rPr lang="en-US" sz="3600" dirty="0">
                <a:ea typeface="Garamond" charset="0"/>
                <a:cs typeface="Garamond" charset="0"/>
              </a:rPr>
              <a:t>using Gyroscope.</a:t>
            </a:r>
            <a:endParaRPr lang="en-US" sz="2200" dirty="0">
              <a:ea typeface="Garamond" charset="0"/>
              <a:cs typeface="Garamon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45029" y="11767919"/>
            <a:ext cx="6416528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a typeface="Garamond" charset="0"/>
                <a:cs typeface="Garamond" charset="0"/>
              </a:rPr>
              <a:t>Figure 1: GUI presented on the tablet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22514" y="12623799"/>
            <a:ext cx="31916915" cy="159025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27314" y="12656064"/>
            <a:ext cx="1354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pperplate" charset="0"/>
                <a:ea typeface="Copperplate" charset="0"/>
                <a:cs typeface="Copperplate" charset="0"/>
              </a:rPr>
              <a:t>Obstacle Avoidance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4711" y="13252522"/>
            <a:ext cx="13355452" cy="34163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a typeface="Garamond" charset="0"/>
                <a:cs typeface="Garamond" charset="0"/>
              </a:rPr>
              <a:t>Potential Field algorithm </a:t>
            </a:r>
            <a:r>
              <a:rPr lang="en-US" sz="3600" dirty="0" smtClean="0">
                <a:ea typeface="Garamond" charset="0"/>
                <a:cs typeface="Garamond" charset="0"/>
              </a:rPr>
              <a:t>is utilized </a:t>
            </a:r>
            <a:r>
              <a:rPr lang="en-US" sz="3600" dirty="0">
                <a:ea typeface="Garamond" charset="0"/>
                <a:cs typeface="Garamond" charset="0"/>
              </a:rPr>
              <a:t>using Eight sensors (four on each side) to detect obstacles.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a typeface="Garamond" charset="0"/>
                <a:cs typeface="Garamond" charset="0"/>
              </a:rPr>
              <a:t>Obstacles generate a repulsive force, while the target generates an attraction force. Forces’ strengths can be tuned by users, if needed.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a typeface="Garamond" charset="0"/>
                <a:cs typeface="Garamond" charset="0"/>
              </a:rPr>
              <a:t>The net force navigates the wheelchair autonomously through a PID controller (figure 2).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22513" y="28678772"/>
            <a:ext cx="31916915" cy="92688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27312" y="28831170"/>
            <a:ext cx="999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pperplate" charset="0"/>
                <a:ea typeface="Copperplate" charset="0"/>
                <a:cs typeface="Copperplate" charset="0"/>
              </a:rPr>
              <a:t>Conclusion &amp; Future Work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7314" y="29540859"/>
            <a:ext cx="9993086" cy="784830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a typeface="Garamond" charset="0"/>
                <a:cs typeface="Garamond" charset="0"/>
              </a:rPr>
              <a:t>All human subjects were able to control the target destination using merely brain (EEG) signals utilizing motor imagery BCI control.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ea typeface="Garamond" charset="0"/>
              <a:cs typeface="Garamond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a typeface="Garamond" charset="0"/>
                <a:cs typeface="Garamond" charset="0"/>
              </a:rPr>
              <a:t>The wheelchair successfully navigates all obstacles, using the potential field algorithm, and safely reaches the target destination.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ea typeface="Garamond" charset="0"/>
              <a:cs typeface="Garamond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a typeface="Garamond" charset="0"/>
                <a:cs typeface="Garamond" charset="0"/>
              </a:rPr>
              <a:t>A more sophisticated motion planning algorithm can be implemented to avoid local minima.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ea typeface="Garamond" charset="0"/>
              <a:cs typeface="Garamond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a typeface="Garamond" charset="0"/>
                <a:cs typeface="Garamond" charset="0"/>
              </a:rPr>
              <a:t>Fine tuning of the potential field algorithm hyperparameters is necessary for better obstacle avoidance performance.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262959" y="28814774"/>
            <a:ext cx="2072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pperplate" charset="0"/>
                <a:ea typeface="Copperplate" charset="0"/>
                <a:cs typeface="Copperplate" charset="0"/>
              </a:rPr>
              <a:t>References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62959" y="29540859"/>
            <a:ext cx="20871669" cy="569386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Ashley, D., Ashley, K., </a:t>
            </a:r>
            <a:r>
              <a:rPr lang="en-US" sz="2800" dirty="0" err="1"/>
              <a:t>Alqasemi</a:t>
            </a:r>
            <a:r>
              <a:rPr lang="en-US" sz="2800" dirty="0"/>
              <a:t>, R., &amp; Dubey, R. (2017, July). Semi-autonomous mobility assistance for power wheelchair users navigating crowded environments. In Rehabilitation Robotics (ICORR), 2017 International Conference on (pp. 1025-1030). IEEE.</a:t>
            </a:r>
          </a:p>
          <a:p>
            <a:endParaRPr lang="en-US" sz="2800" dirty="0"/>
          </a:p>
          <a:p>
            <a:r>
              <a:rPr lang="en-US" sz="2800" dirty="0"/>
              <a:t>Roy, R. N., Bonnet, S., Charbonnier, S., &amp; </a:t>
            </a:r>
            <a:r>
              <a:rPr lang="en-US" sz="2800" dirty="0" err="1"/>
              <a:t>Campagne</a:t>
            </a:r>
            <a:r>
              <a:rPr lang="en-US" sz="2800" dirty="0"/>
              <a:t>, A. (2013, July). Mental fatigue and working memory load estimation: interaction and implications for EEG-based passive BCI. In Engineering in Medicine and Biology Society (EMBC), 2013 35th Annual International Conference of the IEEE (pp. 6607-6610). IEEE.</a:t>
            </a:r>
          </a:p>
          <a:p>
            <a:endParaRPr lang="en-US" sz="2800" dirty="0"/>
          </a:p>
          <a:p>
            <a:r>
              <a:rPr lang="en-US" sz="2800" dirty="0"/>
              <a:t>K. Stamps and Y. </a:t>
            </a:r>
            <a:r>
              <a:rPr lang="en-US" sz="2800" dirty="0" err="1"/>
              <a:t>Hamam</a:t>
            </a:r>
            <a:r>
              <a:rPr lang="en-US" sz="2800" dirty="0"/>
              <a:t>, “Towards Inexpensive BCI Control for Wheelchair Navigation in the Enabled Environment – A Hardware Survey,” Brain Informatics Lecture Notes in Computer Science, pp. 336–345, 2010.</a:t>
            </a:r>
          </a:p>
          <a:p>
            <a:endParaRPr lang="en-US" sz="2800" dirty="0"/>
          </a:p>
          <a:p>
            <a:r>
              <a:rPr lang="en-US" sz="2800" dirty="0"/>
              <a:t>BCI-Controlled Wheelchair : Obstacle Avoidance Demo, 30-Jul-2018. [Online]. Available: https://www.youtube.com/watch?v=cZN2oBABRjQ. </a:t>
            </a:r>
          </a:p>
          <a:p>
            <a:endParaRPr lang="en-US" sz="2800" dirty="0"/>
          </a:p>
          <a:p>
            <a:r>
              <a:rPr lang="en-US" sz="2800" dirty="0"/>
              <a:t>Carlson, T., &amp; Millan, J. D. R. (2013). Brain-controlled wheelchairs: a robotic architecture. IEEE Robotics &amp; Automation Magazine, 20(1), 65-73.</a:t>
            </a:r>
          </a:p>
        </p:txBody>
      </p:sp>
      <p:pic>
        <p:nvPicPr>
          <p:cNvPr id="38" name="Picture 37" descr="USF-v-greengol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11" y="794658"/>
            <a:ext cx="4796248" cy="3171544"/>
          </a:xfrm>
          <a:prstGeom prst="rect">
            <a:avLst/>
          </a:prstGeom>
        </p:spPr>
      </p:pic>
      <p:pic>
        <p:nvPicPr>
          <p:cNvPr id="44" name="Picture 1" descr="carrt_logo_l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420" y="1096947"/>
            <a:ext cx="8122208" cy="262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ounded Rectangle 42"/>
          <p:cNvSpPr/>
          <p:nvPr/>
        </p:nvSpPr>
        <p:spPr>
          <a:xfrm>
            <a:off x="15316200" y="12946963"/>
            <a:ext cx="16177192" cy="15271457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0554594" y="19599358"/>
            <a:ext cx="5700404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Garamond" charset="0"/>
                <a:cs typeface="Garamond" charset="0"/>
              </a:rPr>
              <a:t>Figure 3: BCI testing with motion trail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554594" y="27482450"/>
            <a:ext cx="5700404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Garamond" charset="0"/>
                <a:cs typeface="Garamond" charset="0"/>
              </a:rPr>
              <a:t>Figure 4: BCI Testing: Distance Vs Time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416420" y="35399711"/>
            <a:ext cx="2072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pperplate" charset="0"/>
                <a:ea typeface="Copperplate" charset="0"/>
                <a:cs typeface="Copperplate" charset="0"/>
              </a:rPr>
              <a:t>Acknowledgement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194079" y="36183612"/>
            <a:ext cx="20871669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The authors would like to thank the Florida Department of Education - Division of Vocational Rehabilitation for their support.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DC42CF-F375-46CD-A351-0D6FB3572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557" y="4970542"/>
            <a:ext cx="9847472" cy="67120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B67A896-7F05-401D-B5FB-73F5DFD03E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8956" r="7015" b="8957"/>
          <a:stretch/>
        </p:blipFill>
        <p:spPr>
          <a:xfrm>
            <a:off x="17833455" y="13215323"/>
            <a:ext cx="11330394" cy="615988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D4C0409-1AF0-4329-823B-03C96DE216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21630" y="20421885"/>
            <a:ext cx="10424455" cy="690816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37" name="Picture 36" descr="A picture containing photo, indoor, different&#10;&#10;Description generated with very high confidence">
            <a:extLst>
              <a:ext uri="{FF2B5EF4-FFF2-40B4-BE49-F238E27FC236}">
                <a16:creationId xmlns:a16="http://schemas.microsoft.com/office/drawing/2014/main" id="{FFD5EC9C-A508-4251-9AEA-33D659D802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72" y="21507782"/>
            <a:ext cx="10900475" cy="613151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87A51CC-78C9-4EA5-AFBA-4C41DC9111A5}"/>
              </a:ext>
            </a:extLst>
          </p:cNvPr>
          <p:cNvSpPr txBox="1"/>
          <p:nvPr/>
        </p:nvSpPr>
        <p:spPr>
          <a:xfrm>
            <a:off x="3913423" y="27821227"/>
            <a:ext cx="7370630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Garamond" charset="0"/>
                <a:cs typeface="Garamond" charset="0"/>
              </a:rPr>
              <a:t>Figure 2: Obstacle Avoidance Testing environment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744923-7A64-46FF-8632-990D7EC61122}"/>
              </a:ext>
            </a:extLst>
          </p:cNvPr>
          <p:cNvSpPr txBox="1"/>
          <p:nvPr/>
        </p:nvSpPr>
        <p:spPr>
          <a:xfrm>
            <a:off x="827312" y="16592043"/>
            <a:ext cx="1354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pperplate" charset="0"/>
                <a:ea typeface="Copperplate" charset="0"/>
                <a:cs typeface="Copperplate" charset="0"/>
              </a:rPr>
              <a:t>Brain-Computer Interface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523085-910A-402B-96FE-CBC544C08C49}"/>
              </a:ext>
            </a:extLst>
          </p:cNvPr>
          <p:cNvSpPr txBox="1"/>
          <p:nvPr/>
        </p:nvSpPr>
        <p:spPr>
          <a:xfrm>
            <a:off x="1014710" y="17214277"/>
            <a:ext cx="13355452" cy="39703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a typeface="Garamond" charset="0"/>
                <a:cs typeface="Garamond" charset="0"/>
              </a:rPr>
              <a:t>Six subjects were trained for </a:t>
            </a:r>
            <a:r>
              <a:rPr lang="en-US" sz="3600" u="sng" dirty="0">
                <a:ea typeface="Garamond" charset="0"/>
                <a:cs typeface="Garamond" charset="0"/>
              </a:rPr>
              <a:t>10 minutes</a:t>
            </a:r>
            <a:r>
              <a:rPr lang="en-US" sz="3600" dirty="0">
                <a:ea typeface="Garamond" charset="0"/>
                <a:cs typeface="Garamond" charset="0"/>
              </a:rPr>
              <a:t> and asked to move the target to a predefined position (figure 3).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a typeface="Garamond" charset="0"/>
                <a:cs typeface="Garamond" charset="0"/>
              </a:rPr>
              <a:t>Subjects successfully moved the target to the destination in an average of </a:t>
            </a:r>
            <a:r>
              <a:rPr lang="en-US" sz="3600" u="sng" dirty="0">
                <a:ea typeface="Garamond" charset="0"/>
                <a:cs typeface="Garamond" charset="0"/>
              </a:rPr>
              <a:t>287 seconds</a:t>
            </a:r>
            <a:r>
              <a:rPr lang="en-US" sz="3600" dirty="0">
                <a:ea typeface="Garamond" charset="0"/>
                <a:cs typeface="Garamond" charset="0"/>
              </a:rPr>
              <a:t> (figure 4).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a typeface="Garamond" charset="0"/>
                <a:cs typeface="Garamond" charset="0"/>
              </a:rPr>
              <a:t>One mental command is used to move the target in 2D space.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a typeface="Garamond" charset="0"/>
                <a:cs typeface="Garamond" charset="0"/>
              </a:rPr>
              <a:t>As the target rotates, the user triggers a mental command in the intended direction.</a:t>
            </a:r>
          </a:p>
        </p:txBody>
      </p:sp>
    </p:spTree>
    <p:extLst>
      <p:ext uri="{BB962C8B-B14F-4D97-AF65-F5344CB8AC3E}">
        <p14:creationId xmlns:p14="http://schemas.microsoft.com/office/powerpoint/2010/main" val="1670822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689</Words>
  <Application>Microsoft Office PowerPoint</Application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Copperplate</vt:lpstr>
      <vt:lpstr>Garamond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King, Brandon</dc:creator>
  <cp:lastModifiedBy>Alqasemi, Redwan</cp:lastModifiedBy>
  <cp:revision>61</cp:revision>
  <cp:lastPrinted>2017-03-05T21:57:37Z</cp:lastPrinted>
  <dcterms:created xsi:type="dcterms:W3CDTF">2016-03-01T19:48:08Z</dcterms:created>
  <dcterms:modified xsi:type="dcterms:W3CDTF">2018-09-24T16:22:43Z</dcterms:modified>
</cp:coreProperties>
</file>